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8" r:id="rId1"/>
  </p:sldMasterIdLst>
  <p:notesMasterIdLst>
    <p:notesMasterId r:id="rId10"/>
  </p:notesMasterIdLst>
  <p:sldIdLst>
    <p:sldId id="274" r:id="rId2"/>
    <p:sldId id="275" r:id="rId3"/>
    <p:sldId id="276" r:id="rId4"/>
    <p:sldId id="277" r:id="rId5"/>
    <p:sldId id="278" r:id="rId6"/>
    <p:sldId id="279" r:id="rId7"/>
    <p:sldId id="280" r:id="rId8"/>
    <p:sldId id="28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63384" initials="6" lastIdx="1" clrIdx="0">
    <p:extLst>
      <p:ext uri="{19B8F6BF-5375-455C-9EA6-DF929625EA0E}">
        <p15:presenceInfo xmlns:p15="http://schemas.microsoft.com/office/powerpoint/2012/main" userId="S::t63384@365info.site::4a4185b1-8a57-4172-8c08-919b241c3eb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059"/>
    <p:restoredTop sz="94522"/>
  </p:normalViewPr>
  <p:slideViewPr>
    <p:cSldViewPr snapToGrid="0" snapToObjects="1">
      <p:cViewPr varScale="1">
        <p:scale>
          <a:sx n="95" d="100"/>
          <a:sy n="95" d="100"/>
        </p:scale>
        <p:origin x="20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2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2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2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2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2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haskarpatil/Documents/Data%20Analytics%20course-Thinkful/Capstone2/housing-price-data-analysis_BP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</a:t>
            </a:r>
            <a:r>
              <a:rPr lang="en-US" baseline="0"/>
              <a:t> Price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'OverallQual_t-Test'!$L$12:$M$12</c:f>
                <c:numCache>
                  <c:formatCode>General</c:formatCode>
                  <c:ptCount val="2"/>
                  <c:pt idx="0">
                    <c:v>8148.0870961590917</c:v>
                  </c:pt>
                  <c:pt idx="1">
                    <c:v>2248.580346718938</c:v>
                  </c:pt>
                </c:numCache>
              </c:numRef>
            </c:plus>
            <c:minus>
              <c:numRef>
                <c:f>'OverallQual_t-Test'!$L$11:$M$11</c:f>
                <c:numCache>
                  <c:formatCode>General</c:formatCode>
                  <c:ptCount val="2"/>
                  <c:pt idx="0">
                    <c:v>8148.0870961590917</c:v>
                  </c:pt>
                  <c:pt idx="1">
                    <c:v>2248.580346718938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'OverallQual_t-Test'!$L$6:$M$6</c:f>
              <c:strCache>
                <c:ptCount val="2"/>
                <c:pt idx="0">
                  <c:v>OverallQual-8</c:v>
                </c:pt>
                <c:pt idx="1">
                  <c:v>OverallQual-5</c:v>
                </c:pt>
              </c:strCache>
            </c:strRef>
          </c:cat>
          <c:val>
            <c:numRef>
              <c:f>'OverallQual_t-Test'!$L$7:$M$7</c:f>
              <c:numCache>
                <c:formatCode>General</c:formatCode>
                <c:ptCount val="2"/>
                <c:pt idx="0">
                  <c:v>274735.53571428574</c:v>
                </c:pt>
                <c:pt idx="1">
                  <c:v>133523.34760705288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1B-6142-8BEF-C4D222BB7C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33345536"/>
        <c:axId val="333347184"/>
      </c:barChart>
      <c:catAx>
        <c:axId val="33334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3347184"/>
        <c:crosses val="autoZero"/>
        <c:auto val="1"/>
        <c:lblAlgn val="ctr"/>
        <c:lblOffset val="100"/>
        <c:noMultiLvlLbl val="0"/>
      </c:catAx>
      <c:valAx>
        <c:axId val="333347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3345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'BuildingType_t-Test'!$L$12:$M$12</c:f>
                <c:numCache>
                  <c:formatCode>General</c:formatCode>
                  <c:ptCount val="2"/>
                  <c:pt idx="0">
                    <c:v>4786.1312139135625</c:v>
                  </c:pt>
                  <c:pt idx="1">
                    <c:v>12881.593518553444</c:v>
                  </c:pt>
                </c:numCache>
              </c:numRef>
            </c:plus>
            <c:minus>
              <c:numRef>
                <c:f>'BuildingType_t-Test'!$L$11:$M$11</c:f>
                <c:numCache>
                  <c:formatCode>General</c:formatCode>
                  <c:ptCount val="2"/>
                  <c:pt idx="0">
                    <c:v>4786.1312139135625</c:v>
                  </c:pt>
                  <c:pt idx="1">
                    <c:v>12881.593518553444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'BuildingType_t-Test'!$L$6:$M$6</c:f>
              <c:strCache>
                <c:ptCount val="2"/>
                <c:pt idx="0">
                  <c:v>1Fam</c:v>
                </c:pt>
                <c:pt idx="1">
                  <c:v>2fmCon</c:v>
                </c:pt>
              </c:strCache>
            </c:strRef>
          </c:cat>
          <c:val>
            <c:numRef>
              <c:f>'BuildingType_t-Test'!$L$7:$M$7</c:f>
              <c:numCache>
                <c:formatCode>General</c:formatCode>
                <c:ptCount val="2"/>
                <c:pt idx="0">
                  <c:v>185763.80737704918</c:v>
                </c:pt>
                <c:pt idx="1">
                  <c:v>128432.25806451614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5C-1646-826A-6E02580AEB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8182192"/>
        <c:axId val="277941136"/>
      </c:barChart>
      <c:catAx>
        <c:axId val="278182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7941136"/>
        <c:crosses val="autoZero"/>
        <c:auto val="1"/>
        <c:lblAlgn val="ctr"/>
        <c:lblOffset val="100"/>
        <c:noMultiLvlLbl val="0"/>
      </c:catAx>
      <c:valAx>
        <c:axId val="27794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8182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'CentralAir_t-Test'!$L$12:$M$12</c:f>
                <c:numCache>
                  <c:formatCode>General</c:formatCode>
                  <c:ptCount val="2"/>
                  <c:pt idx="0">
                    <c:v>4214.8140972801375</c:v>
                  </c:pt>
                  <c:pt idx="1">
                    <c:v>8245.477482957378</c:v>
                  </c:pt>
                </c:numCache>
              </c:numRef>
            </c:plus>
            <c:minus>
              <c:numRef>
                <c:f>'CentralAir_t-Test'!$L$11:$M$11</c:f>
                <c:numCache>
                  <c:formatCode>General</c:formatCode>
                  <c:ptCount val="2"/>
                  <c:pt idx="0">
                    <c:v>4214.8140972801375</c:v>
                  </c:pt>
                  <c:pt idx="1">
                    <c:v>8245.477482957378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'CentralAir_t-Test'!$L$6:$M$6</c:f>
              <c:strCache>
                <c:ptCount val="2"/>
                <c:pt idx="0">
                  <c:v>CentralAir-Y</c:v>
                </c:pt>
                <c:pt idx="1">
                  <c:v>CentralAir-N</c:v>
                </c:pt>
              </c:strCache>
            </c:strRef>
          </c:cat>
          <c:val>
            <c:numRef>
              <c:f>'CentralAir_t-Test'!$L$7:$M$7</c:f>
              <c:numCache>
                <c:formatCode>General</c:formatCode>
                <c:ptCount val="2"/>
                <c:pt idx="0">
                  <c:v>186186.70989010989</c:v>
                </c:pt>
                <c:pt idx="1">
                  <c:v>105264.07368421053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8E-2D46-A88F-5832DE5B70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5883184"/>
        <c:axId val="275884832"/>
      </c:barChart>
      <c:catAx>
        <c:axId val="275883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5884832"/>
        <c:crosses val="autoZero"/>
        <c:auto val="1"/>
        <c:lblAlgn val="ctr"/>
        <c:lblOffset val="100"/>
        <c:noMultiLvlLbl val="0"/>
      </c:catAx>
      <c:valAx>
        <c:axId val="275884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5883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'Fireplaces_t-Test'!$O$43:$P$43</c:f>
                <c:numCache>
                  <c:formatCode>General</c:formatCode>
                  <c:ptCount val="2"/>
                  <c:pt idx="0">
                    <c:v>6170.2399579901685</c:v>
                  </c:pt>
                  <c:pt idx="1">
                    <c:v>21663.495882227988</c:v>
                  </c:pt>
                </c:numCache>
              </c:numRef>
            </c:plus>
            <c:minus>
              <c:numRef>
                <c:f>'Fireplaces_t-Test'!$O$42:$P$42</c:f>
                <c:numCache>
                  <c:formatCode>General</c:formatCode>
                  <c:ptCount val="2"/>
                  <c:pt idx="0">
                    <c:v>6170.2399579901685</c:v>
                  </c:pt>
                  <c:pt idx="1">
                    <c:v>21663.495882227988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'Fireplaces_t-Test'!$O$37:$P$37</c:f>
              <c:strCache>
                <c:ptCount val="2"/>
                <c:pt idx="0">
                  <c:v>Fireplaces 1</c:v>
                </c:pt>
                <c:pt idx="1">
                  <c:v>Fireplaces 2</c:v>
                </c:pt>
              </c:strCache>
            </c:strRef>
          </c:cat>
          <c:val>
            <c:numRef>
              <c:f>'Fireplaces_t-Test'!$O$38:$P$38</c:f>
              <c:numCache>
                <c:formatCode>General</c:formatCode>
                <c:ptCount val="2"/>
                <c:pt idx="0">
                  <c:v>211843.90923076923</c:v>
                </c:pt>
                <c:pt idx="1">
                  <c:v>240588.53913043477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71-1647-97B3-EFAC4423F9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8659760"/>
        <c:axId val="378505696"/>
      </c:barChart>
      <c:catAx>
        <c:axId val="368659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505696"/>
        <c:crosses val="autoZero"/>
        <c:auto val="1"/>
        <c:lblAlgn val="ctr"/>
        <c:lblOffset val="100"/>
        <c:noMultiLvlLbl val="0"/>
      </c:catAx>
      <c:valAx>
        <c:axId val="378505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8659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</a:t>
            </a:r>
            <a:r>
              <a:rPr lang="en-US" baseline="0"/>
              <a:t> Price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'Fireplaces_t-Test'!$O$12:$P$12</c:f>
                <c:numCache>
                  <c:formatCode>General</c:formatCode>
                  <c:ptCount val="2"/>
                  <c:pt idx="0">
                    <c:v>3316.1217798517841</c:v>
                  </c:pt>
                  <c:pt idx="1">
                    <c:v>6121.4770843305823</c:v>
                  </c:pt>
                </c:numCache>
              </c:numRef>
            </c:plus>
            <c:minus>
              <c:numRef>
                <c:f>'Fireplaces_t-Test'!$O$11:$P$11</c:f>
                <c:numCache>
                  <c:formatCode>General</c:formatCode>
                  <c:ptCount val="2"/>
                  <c:pt idx="0">
                    <c:v>3316.1217798517841</c:v>
                  </c:pt>
                  <c:pt idx="1">
                    <c:v>6121.4770843305823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'Fireplaces_t-Test'!$O$6:$P$6</c:f>
              <c:strCache>
                <c:ptCount val="2"/>
                <c:pt idx="0">
                  <c:v>Fireplaces 0</c:v>
                </c:pt>
                <c:pt idx="1">
                  <c:v>Fireplaces 1</c:v>
                </c:pt>
              </c:strCache>
            </c:strRef>
          </c:cat>
          <c:val>
            <c:numRef>
              <c:f>'Fireplaces_t-Test'!$O$7:$P$7</c:f>
              <c:numCache>
                <c:formatCode>General</c:formatCode>
                <c:ptCount val="2"/>
                <c:pt idx="0">
                  <c:v>141331.48260869566</c:v>
                </c:pt>
                <c:pt idx="1">
                  <c:v>211843.90923076923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F4-D44D-94F6-77C15817DE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33345536"/>
        <c:axId val="333347184"/>
      </c:barChart>
      <c:catAx>
        <c:axId val="33334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3347184"/>
        <c:crosses val="autoZero"/>
        <c:auto val="1"/>
        <c:lblAlgn val="ctr"/>
        <c:lblOffset val="100"/>
        <c:noMultiLvlLbl val="0"/>
      </c:catAx>
      <c:valAx>
        <c:axId val="333347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3345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</a:t>
            </a:r>
            <a:r>
              <a:rPr lang="en-US" baseline="0"/>
              <a:t> Price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'GarageCars_t-Test'!$O$73:$P$73</c:f>
                <c:numCache>
                  <c:formatCode>General</c:formatCode>
                  <c:ptCount val="2"/>
                  <c:pt idx="0">
                    <c:v>15658.969412940933</c:v>
                  </c:pt>
                  <c:pt idx="1">
                    <c:v>3545.909994137683</c:v>
                  </c:pt>
                </c:numCache>
              </c:numRef>
            </c:plus>
            <c:minus>
              <c:numRef>
                <c:f>'GarageCars_t-Test'!$O$72:$P$72</c:f>
                <c:numCache>
                  <c:formatCode>General</c:formatCode>
                  <c:ptCount val="2"/>
                  <c:pt idx="0">
                    <c:v>15658.969412940933</c:v>
                  </c:pt>
                  <c:pt idx="1">
                    <c:v>3545.909994137683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'GarageCars_t-Test'!$O$67:$P$67</c:f>
              <c:strCache>
                <c:ptCount val="2"/>
                <c:pt idx="0">
                  <c:v>3 Car Garage</c:v>
                </c:pt>
                <c:pt idx="1">
                  <c:v>2 Car Garage</c:v>
                </c:pt>
              </c:strCache>
            </c:strRef>
          </c:cat>
          <c:val>
            <c:numRef>
              <c:f>'GarageCars_t-Test'!$O$68:$P$68</c:f>
              <c:numCache>
                <c:formatCode>General</c:formatCode>
                <c:ptCount val="2"/>
                <c:pt idx="0">
                  <c:v>309636.12154696131</c:v>
                </c:pt>
                <c:pt idx="1">
                  <c:v>183851.66383495147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04-8A46-B2DF-B8CAF097F9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78918320"/>
        <c:axId val="378868736"/>
      </c:barChart>
      <c:catAx>
        <c:axId val="378918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868736"/>
        <c:crosses val="autoZero"/>
        <c:auto val="1"/>
        <c:lblAlgn val="ctr"/>
        <c:lblOffset val="100"/>
        <c:noMultiLvlLbl val="0"/>
      </c:catAx>
      <c:valAx>
        <c:axId val="378868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918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'GarageCars_t-Test'!$O$43:$P$43</c:f>
                <c:numCache>
                  <c:formatCode>General</c:formatCode>
                  <c:ptCount val="2"/>
                  <c:pt idx="0">
                    <c:v>3106.4254917323055</c:v>
                  </c:pt>
                  <c:pt idx="1">
                    <c:v>3528.2064151125878</c:v>
                  </c:pt>
                </c:numCache>
              </c:numRef>
            </c:plus>
            <c:minus>
              <c:numRef>
                <c:f>'GarageCars_t-Test'!$O$42:$P$42</c:f>
                <c:numCache>
                  <c:formatCode>General</c:formatCode>
                  <c:ptCount val="2"/>
                  <c:pt idx="0">
                    <c:v>3106.4254917323055</c:v>
                  </c:pt>
                  <c:pt idx="1">
                    <c:v>3528.2064151125878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'GarageCars_t-Test'!$O$37:$P$37</c:f>
              <c:strCache>
                <c:ptCount val="2"/>
                <c:pt idx="0">
                  <c:v>1 Car Garage</c:v>
                </c:pt>
                <c:pt idx="1">
                  <c:v>2 Car Garage</c:v>
                </c:pt>
              </c:strCache>
            </c:strRef>
          </c:cat>
          <c:val>
            <c:numRef>
              <c:f>'GarageCars_t-Test'!$O$38:$P$38</c:f>
              <c:numCache>
                <c:formatCode>General</c:formatCode>
                <c:ptCount val="2"/>
                <c:pt idx="0">
                  <c:v>128116.68834688347</c:v>
                </c:pt>
                <c:pt idx="1">
                  <c:v>183851.66383495147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36-8F4C-ACF7-6596AD9854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8659760"/>
        <c:axId val="378505696"/>
      </c:barChart>
      <c:catAx>
        <c:axId val="368659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505696"/>
        <c:crosses val="autoZero"/>
        <c:auto val="1"/>
        <c:lblAlgn val="ctr"/>
        <c:lblOffset val="100"/>
        <c:noMultiLvlLbl val="0"/>
      </c:catAx>
      <c:valAx>
        <c:axId val="378505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8659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'GarageType_t-Test'!$L$12:$M$12</c:f>
                <c:numCache>
                  <c:formatCode>General</c:formatCode>
                  <c:ptCount val="2"/>
                  <c:pt idx="0">
                    <c:v>5131.4320274046395</c:v>
                  </c:pt>
                  <c:pt idx="1">
                    <c:v>4127.9792008896738</c:v>
                  </c:pt>
                </c:numCache>
              </c:numRef>
            </c:plus>
            <c:minus>
              <c:numRef>
                <c:f>'GarageType_t-Test'!$L$11:$M$11</c:f>
                <c:numCache>
                  <c:formatCode>General</c:formatCode>
                  <c:ptCount val="2"/>
                  <c:pt idx="0">
                    <c:v>5131.4320274046395</c:v>
                  </c:pt>
                  <c:pt idx="1">
                    <c:v>4127.9792008896738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'GarageType_t-Test'!$L$6:$M$6</c:f>
              <c:strCache>
                <c:ptCount val="2"/>
                <c:pt idx="0">
                  <c:v>Attchd</c:v>
                </c:pt>
                <c:pt idx="1">
                  <c:v>Detchd</c:v>
                </c:pt>
              </c:strCache>
            </c:strRef>
          </c:cat>
          <c:val>
            <c:numRef>
              <c:f>'GarageType_t-Test'!$L$7:$M$7</c:f>
              <c:numCache>
                <c:formatCode>General</c:formatCode>
                <c:ptCount val="2"/>
                <c:pt idx="0">
                  <c:v>202892.65632183908</c:v>
                </c:pt>
                <c:pt idx="1">
                  <c:v>134091.16279069768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B9-4846-94B0-5D80C9A27E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8182192"/>
        <c:axId val="277941136"/>
      </c:barChart>
      <c:catAx>
        <c:axId val="278182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7941136"/>
        <c:crosses val="autoZero"/>
        <c:auto val="1"/>
        <c:lblAlgn val="ctr"/>
        <c:lblOffset val="100"/>
        <c:noMultiLvlLbl val="0"/>
      </c:catAx>
      <c:valAx>
        <c:axId val="27794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8182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'YearBuilt_t-Test'!$L$12:$M$12</c:f>
                <c:numCache>
                  <c:formatCode>General</c:formatCode>
                  <c:ptCount val="2"/>
                  <c:pt idx="0">
                    <c:v>19535.784068568646</c:v>
                  </c:pt>
                  <c:pt idx="1">
                    <c:v>15748.963358634654</c:v>
                  </c:pt>
                </c:numCache>
              </c:numRef>
            </c:plus>
            <c:minus>
              <c:numRef>
                <c:f>'YearBuilt_t-Test'!$L$11:$M$11</c:f>
                <c:numCache>
                  <c:formatCode>General</c:formatCode>
                  <c:ptCount val="2"/>
                  <c:pt idx="0">
                    <c:v>19535.784068568646</c:v>
                  </c:pt>
                  <c:pt idx="1">
                    <c:v>15748.963358634654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'YearBuilt_t-Test'!$L$6:$M$6</c:f>
              <c:strCache>
                <c:ptCount val="2"/>
                <c:pt idx="0">
                  <c:v>YearBuilt-2006</c:v>
                </c:pt>
                <c:pt idx="1">
                  <c:v>YearBuilt-1976</c:v>
                </c:pt>
              </c:strCache>
            </c:strRef>
          </c:cat>
          <c:val>
            <c:numRef>
              <c:f>'YearBuilt_t-Test'!$L$7:$M$7</c:f>
              <c:numCache>
                <c:formatCode>General</c:formatCode>
                <c:ptCount val="2"/>
                <c:pt idx="0">
                  <c:v>251775.44776119402</c:v>
                </c:pt>
                <c:pt idx="1">
                  <c:v>163831.9696969697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71-AF44-8E99-D4456D0DEB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8325984"/>
        <c:axId val="278262896"/>
      </c:barChart>
      <c:catAx>
        <c:axId val="278325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8262896"/>
        <c:crosses val="autoZero"/>
        <c:auto val="1"/>
        <c:lblAlgn val="ctr"/>
        <c:lblOffset val="100"/>
        <c:noMultiLvlLbl val="0"/>
      </c:catAx>
      <c:valAx>
        <c:axId val="278262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8325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'LotConfig_t-Test'!$L$12:$M$12</c:f>
                <c:numCache>
                  <c:formatCode>General</c:formatCode>
                  <c:ptCount val="2"/>
                  <c:pt idx="0">
                    <c:v>19045.769799738737</c:v>
                  </c:pt>
                  <c:pt idx="1">
                    <c:v>4672.7093896283141</c:v>
                  </c:pt>
                </c:numCache>
              </c:numRef>
            </c:plus>
            <c:minus>
              <c:numRef>
                <c:f>'LotConfig_t-Test'!$L$11:$M$11</c:f>
                <c:numCache>
                  <c:formatCode>General</c:formatCode>
                  <c:ptCount val="2"/>
                  <c:pt idx="0">
                    <c:v>19045.769799738737</c:v>
                  </c:pt>
                  <c:pt idx="1">
                    <c:v>4672.7093896283141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'LotConfig_t-Test'!$L$6:$M$6</c:f>
              <c:strCache>
                <c:ptCount val="2"/>
                <c:pt idx="0">
                  <c:v>CulDSac</c:v>
                </c:pt>
                <c:pt idx="1">
                  <c:v>Inside</c:v>
                </c:pt>
              </c:strCache>
            </c:strRef>
          </c:cat>
          <c:val>
            <c:numRef>
              <c:f>'LotConfig_t-Test'!$L$7:$M$7</c:f>
              <c:numCache>
                <c:formatCode>General</c:formatCode>
                <c:ptCount val="2"/>
                <c:pt idx="0">
                  <c:v>223854.61702127659</c:v>
                </c:pt>
                <c:pt idx="1">
                  <c:v>176938.04752851711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80-F640-AAE4-433F926C17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8182192"/>
        <c:axId val="277941136"/>
      </c:barChart>
      <c:catAx>
        <c:axId val="278182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7941136"/>
        <c:crosses val="autoZero"/>
        <c:auto val="1"/>
        <c:lblAlgn val="ctr"/>
        <c:lblOffset val="100"/>
        <c:noMultiLvlLbl val="0"/>
      </c:catAx>
      <c:valAx>
        <c:axId val="27794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8182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E2A70B-9E32-44CE-8886-9599C1AEFC5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C4DA6C6-ABBC-4583-B127-0E031C75C056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30D33F94-F8B3-44A2-92EF-109D5027433A}" type="parTrans" cxnId="{A13F3F85-F1E5-4200-A07C-C1FCAED15C83}">
      <dgm:prSet/>
      <dgm:spPr/>
      <dgm:t>
        <a:bodyPr/>
        <a:lstStyle/>
        <a:p>
          <a:endParaRPr lang="en-US"/>
        </a:p>
      </dgm:t>
    </dgm:pt>
    <dgm:pt modelId="{F02D1893-B0CA-41F3-B288-CACF72E680DD}" type="sibTrans" cxnId="{A13F3F85-F1E5-4200-A07C-C1FCAED15C83}">
      <dgm:prSet/>
      <dgm:spPr/>
      <dgm:t>
        <a:bodyPr/>
        <a:lstStyle/>
        <a:p>
          <a:endParaRPr lang="en-US"/>
        </a:p>
      </dgm:t>
    </dgm:pt>
    <dgm:pt modelId="{2C60CE6F-5213-4042-ABA8-167EF3125B0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Overall material and finish of the house, Garage Car Capacity, Number of Fireplaces, Year Built, Central Air Conditioning, Building Type, Lot Configuration, Garage Type.</a:t>
          </a:r>
          <a:endParaRPr lang="en-US" b="1" dirty="0">
            <a:solidFill>
              <a:schemeClr val="tx1"/>
            </a:solidFill>
          </a:endParaRPr>
        </a:p>
      </dgm:t>
    </dgm:pt>
    <dgm:pt modelId="{22BACBBF-51B0-49EF-AFAC-F8092C473AA9}" type="sibTrans" cxnId="{36A1D2A5-CE3C-481B-BAFD-4BA63B49275B}">
      <dgm:prSet/>
      <dgm:spPr/>
      <dgm:t>
        <a:bodyPr/>
        <a:lstStyle/>
        <a:p>
          <a:endParaRPr lang="en-US"/>
        </a:p>
      </dgm:t>
    </dgm:pt>
    <dgm:pt modelId="{18AFAB9F-584E-48BF-807A-7F01B6308F3B}" type="parTrans" cxnId="{36A1D2A5-CE3C-481B-BAFD-4BA63B49275B}">
      <dgm:prSet/>
      <dgm:spPr/>
      <dgm:t>
        <a:bodyPr/>
        <a:lstStyle/>
        <a:p>
          <a:endParaRPr lang="en-US"/>
        </a:p>
      </dgm:t>
    </dgm:pt>
    <dgm:pt modelId="{FE209C1D-560F-7C42-9051-17F3D2EB7B6C}" type="pres">
      <dgm:prSet presAssocID="{1BE2A70B-9E32-44CE-8886-9599C1AEFC52}" presName="linear" presStyleCnt="0">
        <dgm:presLayoutVars>
          <dgm:animLvl val="lvl"/>
          <dgm:resizeHandles val="exact"/>
        </dgm:presLayoutVars>
      </dgm:prSet>
      <dgm:spPr/>
    </dgm:pt>
    <dgm:pt modelId="{D992B3CB-8CE9-9842-AB83-B50A1E2912E1}" type="pres">
      <dgm:prSet presAssocID="{2C60CE6F-5213-4042-ABA8-167EF3125B08}" presName="parentText" presStyleLbl="node1" presStyleIdx="0" presStyleCnt="1" custScaleY="87650" custLinFactNeighborY="21395">
        <dgm:presLayoutVars>
          <dgm:chMax val="0"/>
          <dgm:bulletEnabled val="1"/>
        </dgm:presLayoutVars>
      </dgm:prSet>
      <dgm:spPr/>
    </dgm:pt>
    <dgm:pt modelId="{7924033D-6D38-B441-8801-9905518EF0F9}" type="pres">
      <dgm:prSet presAssocID="{2C60CE6F-5213-4042-ABA8-167EF3125B0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09BF482B-47D7-DF4D-8A37-02BA816DFFAC}" type="presOf" srcId="{FC4DA6C6-ABBC-4583-B127-0E031C75C056}" destId="{7924033D-6D38-B441-8801-9905518EF0F9}" srcOrd="0" destOrd="0" presId="urn:microsoft.com/office/officeart/2005/8/layout/vList2"/>
    <dgm:cxn modelId="{5B03C945-7C0D-7F4E-8EF4-29A6B3CC2277}" type="presOf" srcId="{1BE2A70B-9E32-44CE-8886-9599C1AEFC52}" destId="{FE209C1D-560F-7C42-9051-17F3D2EB7B6C}" srcOrd="0" destOrd="0" presId="urn:microsoft.com/office/officeart/2005/8/layout/vList2"/>
    <dgm:cxn modelId="{A13F3F85-F1E5-4200-A07C-C1FCAED15C83}" srcId="{2C60CE6F-5213-4042-ABA8-167EF3125B08}" destId="{FC4DA6C6-ABBC-4583-B127-0E031C75C056}" srcOrd="0" destOrd="0" parTransId="{30D33F94-F8B3-44A2-92EF-109D5027433A}" sibTransId="{F02D1893-B0CA-41F3-B288-CACF72E680DD}"/>
    <dgm:cxn modelId="{4DFE0A94-76E2-D143-93FE-D9C0350A3ACF}" type="presOf" srcId="{2C60CE6F-5213-4042-ABA8-167EF3125B08}" destId="{D992B3CB-8CE9-9842-AB83-B50A1E2912E1}" srcOrd="0" destOrd="0" presId="urn:microsoft.com/office/officeart/2005/8/layout/vList2"/>
    <dgm:cxn modelId="{36A1D2A5-CE3C-481B-BAFD-4BA63B49275B}" srcId="{1BE2A70B-9E32-44CE-8886-9599C1AEFC52}" destId="{2C60CE6F-5213-4042-ABA8-167EF3125B08}" srcOrd="0" destOrd="0" parTransId="{18AFAB9F-584E-48BF-807A-7F01B6308F3B}" sibTransId="{22BACBBF-51B0-49EF-AFAC-F8092C473AA9}"/>
    <dgm:cxn modelId="{663FCB4E-AF76-9141-912E-58673B3F60F6}" type="presParOf" srcId="{FE209C1D-560F-7C42-9051-17F3D2EB7B6C}" destId="{D992B3CB-8CE9-9842-AB83-B50A1E2912E1}" srcOrd="0" destOrd="0" presId="urn:microsoft.com/office/officeart/2005/8/layout/vList2"/>
    <dgm:cxn modelId="{009D2B5F-4784-0D49-AEF1-8C77BC2AC65D}" type="presParOf" srcId="{FE209C1D-560F-7C42-9051-17F3D2EB7B6C}" destId="{7924033D-6D38-B441-8801-9905518EF0F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2B3CB-8CE9-9842-AB83-B50A1E2912E1}">
      <dsp:nvSpPr>
        <dsp:cNvPr id="0" name=""/>
        <dsp:cNvSpPr/>
      </dsp:nvSpPr>
      <dsp:spPr>
        <a:xfrm>
          <a:off x="0" y="178406"/>
          <a:ext cx="10363200" cy="326315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/>
            <a:t>Overall material and finish of the house, Garage Car Capacity, Number of Fireplaces, Year Built, Central Air Conditioning, Building Type, Lot Configuration, Garage Type.</a:t>
          </a:r>
          <a:endParaRPr lang="en-US" sz="4200" b="1" kern="1200" dirty="0">
            <a:solidFill>
              <a:schemeClr val="tx1"/>
            </a:solidFill>
          </a:endParaRPr>
        </a:p>
      </dsp:txBody>
      <dsp:txXfrm>
        <a:off x="159294" y="337700"/>
        <a:ext cx="10044612" cy="2944568"/>
      </dsp:txXfrm>
    </dsp:sp>
    <dsp:sp modelId="{7924033D-6D38-B441-8801-9905518EF0F9}">
      <dsp:nvSpPr>
        <dsp:cNvPr id="0" name=""/>
        <dsp:cNvSpPr/>
      </dsp:nvSpPr>
      <dsp:spPr>
        <a:xfrm>
          <a:off x="0" y="3289213"/>
          <a:ext cx="10363200" cy="712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9032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10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3300" kern="1200" dirty="0"/>
        </a:p>
      </dsp:txBody>
      <dsp:txXfrm>
        <a:off x="0" y="3289213"/>
        <a:ext cx="10363200" cy="7120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D3DF1-B7CF-F648-8484-45B346A9B509}" type="datetimeFigureOut">
              <a:rPr lang="en-US" smtClean="0"/>
              <a:t>6/5/21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81005C-0041-1B42-96BC-A60E78FE30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500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6/5/21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218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266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471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7702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775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6578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8213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5397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701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5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6/5/21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191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344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826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6/5/21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928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6/5/21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599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244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6/5/21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27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6/5/21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15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22790EC5-ACA7-4536-8066-B60199F3C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AD20AEA-7CAF-4A83-BE2E-EAF010B8B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3391937-5CF2-E342-8BA5-7C743DC45C55}"/>
              </a:ext>
            </a:extLst>
          </p:cNvPr>
          <p:cNvSpPr txBox="1">
            <a:spLocks/>
          </p:cNvSpPr>
          <p:nvPr/>
        </p:nvSpPr>
        <p:spPr>
          <a:xfrm>
            <a:off x="228600" y="5562600"/>
            <a:ext cx="11334750" cy="10389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Factors to identify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F3494B-D041-F745-A117-600363709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3909806"/>
            <a:ext cx="8689976" cy="13458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What is driving home prices?</a:t>
            </a:r>
          </a:p>
        </p:txBody>
      </p:sp>
      <p:pic>
        <p:nvPicPr>
          <p:cNvPr id="5" name="Content Placeholder 4" descr="Houses in an area">
            <a:extLst>
              <a:ext uri="{FF2B5EF4-FFF2-40B4-BE49-F238E27FC236}">
                <a16:creationId xmlns:a16="http://schemas.microsoft.com/office/drawing/2014/main" id="{3961B6BC-6BD4-9A4E-A59A-2A2B2C32C27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t="13094" r="-1" b="5182"/>
          <a:stretch/>
        </p:blipFill>
        <p:spPr>
          <a:xfrm>
            <a:off x="3078163" y="550656"/>
            <a:ext cx="6035675" cy="3292475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375848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6A1DA52-4BB9-1E4F-9663-117D09472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2642"/>
            <a:ext cx="12192000" cy="37785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CEB3B7-0C14-E743-AD29-549CB5689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factors driving home prices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499E6-999E-2544-91E8-7E59A9173EA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799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9F4355-DB99-6C43-B4F2-57C6B366D14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552700" y="1687373"/>
            <a:ext cx="7353300" cy="43183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66ADAC-5247-E546-BD95-858CF2258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these influence sale price</a:t>
            </a:r>
          </a:p>
        </p:txBody>
      </p:sp>
    </p:spTree>
    <p:extLst>
      <p:ext uri="{BB962C8B-B14F-4D97-AF65-F5344CB8AC3E}">
        <p14:creationId xmlns:p14="http://schemas.microsoft.com/office/powerpoint/2010/main" val="71812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F730A82-69D5-B34B-81A4-63C8026124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296482"/>
              </p:ext>
            </p:extLst>
          </p:nvPr>
        </p:nvGraphicFramePr>
        <p:xfrm>
          <a:off x="7281718" y="2809722"/>
          <a:ext cx="4600864" cy="28055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BA921-B752-1848-AA13-B38BDB16F2B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T-test rejected null hypothesis</a:t>
            </a:r>
          </a:p>
          <a:p>
            <a:r>
              <a:rPr lang="en-US" dirty="0"/>
              <a:t>higher rating leads to higher sale price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214BE-EA27-B648-982A-07DC93195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Hypothesis testing 1</a:t>
            </a:r>
            <a:br>
              <a:rPr lang="en-US" dirty="0"/>
            </a:br>
            <a:br>
              <a:rPr lang="en-US" dirty="0"/>
            </a:br>
            <a:r>
              <a:rPr lang="en-US" sz="2000" dirty="0"/>
              <a:t>h0 (null): overall material and finish of the home </a:t>
            </a:r>
            <a:r>
              <a:rPr lang="en-US" sz="2000" b="1" dirty="0"/>
              <a:t>does not </a:t>
            </a:r>
            <a:r>
              <a:rPr lang="en-US" sz="2000" dirty="0"/>
              <a:t>affect the sale price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h1(alternate): overall material and finish of the home </a:t>
            </a:r>
            <a:r>
              <a:rPr lang="en-US" sz="2000" b="1" dirty="0"/>
              <a:t>does</a:t>
            </a:r>
            <a:r>
              <a:rPr lang="en-US" sz="2000" dirty="0"/>
              <a:t> affect the sale price</a:t>
            </a:r>
          </a:p>
        </p:txBody>
      </p:sp>
    </p:spTree>
    <p:extLst>
      <p:ext uri="{BB962C8B-B14F-4D97-AF65-F5344CB8AC3E}">
        <p14:creationId xmlns:p14="http://schemas.microsoft.com/office/powerpoint/2010/main" val="112142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P spid="3" grpId="0" build="p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D8CD236-2DD5-6547-A4C6-6FA016FCCF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6531757"/>
              </p:ext>
            </p:extLst>
          </p:nvPr>
        </p:nvGraphicFramePr>
        <p:xfrm>
          <a:off x="7416800" y="2707544"/>
          <a:ext cx="4775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BA921-B752-1848-AA13-B38BDB16F2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8474" y="2367091"/>
            <a:ext cx="10363826" cy="3424107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T-test rejected null hypothesis</a:t>
            </a:r>
          </a:p>
          <a:p>
            <a:r>
              <a:rPr lang="en-US" dirty="0"/>
              <a:t>Central air conditioning homes have higher sale price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214BE-EA27-B648-982A-07DC93195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Hypothesis testing 2</a:t>
            </a:r>
            <a:br>
              <a:rPr lang="en-US" dirty="0"/>
            </a:br>
            <a:br>
              <a:rPr lang="en-US" dirty="0"/>
            </a:br>
            <a:r>
              <a:rPr lang="en-US" sz="2000" dirty="0"/>
              <a:t>h0 (null): the home having central air conditioning </a:t>
            </a:r>
            <a:r>
              <a:rPr lang="en-US" sz="2000" b="1" dirty="0"/>
              <a:t>does not </a:t>
            </a:r>
            <a:r>
              <a:rPr lang="en-US" sz="2000" dirty="0"/>
              <a:t>affect the sale price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h1(alternate): the home having central air conditioning </a:t>
            </a:r>
            <a:r>
              <a:rPr lang="en-US" sz="2000" b="1" dirty="0"/>
              <a:t>does</a:t>
            </a:r>
            <a:r>
              <a:rPr lang="en-US" sz="2000" dirty="0"/>
              <a:t> affect the sale price</a:t>
            </a:r>
          </a:p>
        </p:txBody>
      </p:sp>
    </p:spTree>
    <p:extLst>
      <p:ext uri="{BB962C8B-B14F-4D97-AF65-F5344CB8AC3E}">
        <p14:creationId xmlns:p14="http://schemas.microsoft.com/office/powerpoint/2010/main" val="318725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3" grpId="0" build="p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BA921-B752-1848-AA13-B38BDB16F2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8474" y="2367091"/>
            <a:ext cx="10363826" cy="3424107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5F99F23-127F-7E46-BA9C-CDA5B73243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6906397"/>
              </p:ext>
            </p:extLst>
          </p:nvPr>
        </p:nvGraphicFramePr>
        <p:xfrm>
          <a:off x="5744202" y="3691241"/>
          <a:ext cx="4162424" cy="25482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5056A07-0390-2C41-975E-71CA235F5D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8267929"/>
              </p:ext>
            </p:extLst>
          </p:nvPr>
        </p:nvGraphicFramePr>
        <p:xfrm>
          <a:off x="913775" y="3886200"/>
          <a:ext cx="4162424" cy="2353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9CFAD5E-0F98-7840-B6A6-E93CF9701275}"/>
              </a:ext>
            </a:extLst>
          </p:cNvPr>
          <p:cNvSpPr txBox="1"/>
          <p:nvPr/>
        </p:nvSpPr>
        <p:spPr>
          <a:xfrm>
            <a:off x="484902" y="3649585"/>
            <a:ext cx="606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Fireplaces – between 0, 1 and 2 – Higher the better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54DB0F2-D485-524A-926E-41429BBB28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8938871"/>
              </p:ext>
            </p:extLst>
          </p:nvPr>
        </p:nvGraphicFramePr>
        <p:xfrm>
          <a:off x="5781676" y="1323821"/>
          <a:ext cx="3943975" cy="22645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93CA79A-69CF-DD43-8EE2-EFC4D2CF5B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5189542"/>
              </p:ext>
            </p:extLst>
          </p:nvPr>
        </p:nvGraphicFramePr>
        <p:xfrm>
          <a:off x="913775" y="1335944"/>
          <a:ext cx="3943975" cy="22645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8F7D70A-493A-564B-8E4D-089A10D043C3}"/>
              </a:ext>
            </a:extLst>
          </p:cNvPr>
          <p:cNvSpPr txBox="1"/>
          <p:nvPr/>
        </p:nvSpPr>
        <p:spPr>
          <a:xfrm>
            <a:off x="451687" y="1032971"/>
            <a:ext cx="6243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 Garage Capacity – between 1, 2 and 3 – Higher the better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214BE-EA27-B648-982A-07DC93195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308263"/>
            <a:ext cx="10363827" cy="1120130"/>
          </a:xfrm>
        </p:spPr>
        <p:txBody>
          <a:bodyPr>
            <a:normAutofit fontScale="90000"/>
          </a:bodyPr>
          <a:lstStyle/>
          <a:p>
            <a:r>
              <a:rPr lang="en-US" dirty="0"/>
              <a:t>Further Hypotheses tests’ results</a:t>
            </a:r>
            <a:br>
              <a:rPr lang="en-US" dirty="0"/>
            </a:br>
            <a:br>
              <a:rPr lang="en-US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619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Graphic spid="9" grpId="0">
        <p:bldAsOne/>
      </p:bldGraphic>
      <p:bldGraphic spid="8" grpId="0">
        <p:bldAsOne/>
      </p:bldGraphic>
      <p:bldP spid="10" grpId="0"/>
      <p:bldGraphic spid="7" grpId="0">
        <p:bldAsOne/>
      </p:bldGraphic>
      <p:bldGraphic spid="6" grpId="0">
        <p:bldAsOne/>
      </p:bldGraphic>
      <p:bldP spid="4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BA921-B752-1848-AA13-B38BDB16F2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18474" y="2367091"/>
            <a:ext cx="10363826" cy="3424107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B71935D8-F687-8745-BAF7-B00D352C38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42709361"/>
              </p:ext>
            </p:extLst>
          </p:nvPr>
        </p:nvGraphicFramePr>
        <p:xfrm>
          <a:off x="5448738" y="4176624"/>
          <a:ext cx="4162424" cy="2450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CAA2794-7F9D-4345-A6B2-D0FB7D78043F}"/>
              </a:ext>
            </a:extLst>
          </p:cNvPr>
          <p:cNvSpPr txBox="1"/>
          <p:nvPr/>
        </p:nvSpPr>
        <p:spPr>
          <a:xfrm>
            <a:off x="5454499" y="3684188"/>
            <a:ext cx="5771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Garage Type – Attached versus Detached – Attached better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3F5FC9BB-97EB-044F-B705-D444A8FAD0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0803926"/>
              </p:ext>
            </p:extLst>
          </p:nvPr>
        </p:nvGraphicFramePr>
        <p:xfrm>
          <a:off x="1033866" y="4079144"/>
          <a:ext cx="4162424" cy="25482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5FBC688-5EC8-5E40-8E8A-29FB25C93933}"/>
              </a:ext>
            </a:extLst>
          </p:cNvPr>
          <p:cNvSpPr txBox="1"/>
          <p:nvPr/>
        </p:nvSpPr>
        <p:spPr>
          <a:xfrm>
            <a:off x="1055441" y="3684188"/>
            <a:ext cx="3022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YearBuilt – Recent years better</a:t>
            </a: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B979C307-E9C7-3F4F-BC95-408137DD06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5948405"/>
              </p:ext>
            </p:extLst>
          </p:nvPr>
        </p:nvGraphicFramePr>
        <p:xfrm>
          <a:off x="5312946" y="1456594"/>
          <a:ext cx="4162424" cy="21044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B24CC843-BA5A-6B4F-B2A8-C952BFC62463}"/>
              </a:ext>
            </a:extLst>
          </p:cNvPr>
          <p:cNvSpPr txBox="1"/>
          <p:nvPr/>
        </p:nvSpPr>
        <p:spPr>
          <a:xfrm>
            <a:off x="5312946" y="810263"/>
            <a:ext cx="4664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 configuration Type – between Cul-de-sac and Inside– Cul-de-sac better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F28B020D-2BAF-E34E-BA4A-B9943E8AB5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9887353"/>
              </p:ext>
            </p:extLst>
          </p:nvPr>
        </p:nvGraphicFramePr>
        <p:xfrm>
          <a:off x="1126718" y="1330906"/>
          <a:ext cx="3871766" cy="2353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A045B4E-59C6-264B-970C-898392F0FA19}"/>
              </a:ext>
            </a:extLst>
          </p:cNvPr>
          <p:cNvSpPr txBox="1"/>
          <p:nvPr/>
        </p:nvSpPr>
        <p:spPr>
          <a:xfrm>
            <a:off x="1033866" y="810263"/>
            <a:ext cx="4162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Building Type – between Single Family and Two-family– Single Family better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214BE-EA27-B648-982A-07DC93195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810" y="-100234"/>
            <a:ext cx="10363827" cy="1120130"/>
          </a:xfrm>
        </p:spPr>
        <p:txBody>
          <a:bodyPr>
            <a:normAutofit/>
          </a:bodyPr>
          <a:lstStyle/>
          <a:p>
            <a:r>
              <a:rPr lang="en-US" dirty="0"/>
              <a:t>Few more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4549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10" presetClass="entr" presetSubtype="0" fill="hold" grpId="2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  <p:bldP spid="3" grpId="2" build="p"/>
      <p:bldGraphic spid="18" grpId="0">
        <p:bldAsOne/>
      </p:bldGraphic>
      <p:bldP spid="14" grpId="0"/>
      <p:bldGraphic spid="12" grpId="0">
        <p:bldAsOne/>
      </p:bldGraphic>
      <p:bldP spid="5" grpId="0"/>
      <p:bldGraphic spid="17" grpId="0">
        <p:bldAsOne/>
      </p:bldGraphic>
      <p:bldP spid="16" grpId="0"/>
      <p:bldGraphic spid="15" grpId="0">
        <p:bldAsOne/>
      </p:bldGraphic>
      <p:bldP spid="4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9B906820-F9DE-4BEE-A24A-7498424C309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753622291"/>
              </p:ext>
            </p:extLst>
          </p:nvPr>
        </p:nvGraphicFramePr>
        <p:xfrm>
          <a:off x="915025" y="1790352"/>
          <a:ext cx="10363200" cy="4027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F66ADAC-5247-E546-BD95-858CF2258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en-US" dirty="0"/>
              <a:t>so, the significant factors...</a:t>
            </a:r>
          </a:p>
        </p:txBody>
      </p:sp>
    </p:spTree>
    <p:extLst>
      <p:ext uri="{BB962C8B-B14F-4D97-AF65-F5344CB8AC3E}">
        <p14:creationId xmlns:p14="http://schemas.microsoft.com/office/powerpoint/2010/main" val="783634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" grpId="0"/>
    </p:bld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7693</TotalTime>
  <Words>254</Words>
  <Application>Microsoft Macintosh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Tw Cen MT</vt:lpstr>
      <vt:lpstr>Droplet</vt:lpstr>
      <vt:lpstr>What is driving home prices?</vt:lpstr>
      <vt:lpstr>major factors driving home prices</vt:lpstr>
      <vt:lpstr>How these influence sale price</vt:lpstr>
      <vt:lpstr>Hypothesis testing 1  h0 (null): overall material and finish of the home does not affect the sale price  h1(alternate): overall material and finish of the home does affect the sale price</vt:lpstr>
      <vt:lpstr>Hypothesis testing 2  h0 (null): the home having central air conditioning does not affect the sale price  h1(alternate): the home having central air conditioning does affect the sale price</vt:lpstr>
      <vt:lpstr>Further Hypotheses tests’ results  </vt:lpstr>
      <vt:lpstr>Few more</vt:lpstr>
      <vt:lpstr>so, the significant factors...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FY2019 Workforce Planning</dc:title>
  <dc:creator>63384</dc:creator>
  <cp:lastModifiedBy>63384</cp:lastModifiedBy>
  <cp:revision>136</cp:revision>
  <dcterms:created xsi:type="dcterms:W3CDTF">2021-03-11T16:50:29Z</dcterms:created>
  <dcterms:modified xsi:type="dcterms:W3CDTF">2021-06-06T00:39:54Z</dcterms:modified>
</cp:coreProperties>
</file>

<file path=docProps/thumbnail.jpeg>
</file>